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52" r:id="rId2"/>
    <p:sldId id="352" r:id="rId3"/>
    <p:sldId id="455" r:id="rId4"/>
    <p:sldId id="456" r:id="rId5"/>
  </p:sldIdLst>
  <p:sldSz cx="9144000" cy="6858000" type="screen4x3"/>
  <p:notesSz cx="9309100" cy="69548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93" userDrawn="1">
          <p15:clr>
            <a:srgbClr val="A4A3A4"/>
          </p15:clr>
        </p15:guide>
        <p15:guide id="2" pos="293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81BD"/>
    <a:srgbClr val="6699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57" autoAdjust="0"/>
    <p:restoredTop sz="92750" autoAdjust="0"/>
  </p:normalViewPr>
  <p:slideViewPr>
    <p:cSldViewPr>
      <p:cViewPr varScale="1">
        <p:scale>
          <a:sx n="63" d="100"/>
          <a:sy n="63" d="100"/>
        </p:scale>
        <p:origin x="768" y="5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193"/>
        <p:guide pos="29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4"/>
            <a:ext cx="4034231" cy="347353"/>
          </a:xfrm>
          <a:prstGeom prst="rect">
            <a:avLst/>
          </a:prstGeom>
        </p:spPr>
        <p:txBody>
          <a:bodyPr vert="horz" lIns="91075" tIns="45537" rIns="91075" bIns="4553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2706" y="4"/>
            <a:ext cx="4034231" cy="347353"/>
          </a:xfrm>
          <a:prstGeom prst="rect">
            <a:avLst/>
          </a:prstGeom>
        </p:spPr>
        <p:txBody>
          <a:bodyPr vert="horz" lIns="91075" tIns="45537" rIns="91075" bIns="45537" rtlCol="0"/>
          <a:lstStyle>
            <a:lvl1pPr algn="r">
              <a:defRPr sz="1200"/>
            </a:lvl1pPr>
          </a:lstStyle>
          <a:p>
            <a:fld id="{6A4CD682-16E1-4332-96E7-C8A9908A93D5}" type="datetimeFigureOut">
              <a:rPr lang="en-GB" smtClean="0"/>
              <a:t>19/11/2023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6606380"/>
            <a:ext cx="4034231" cy="347353"/>
          </a:xfrm>
          <a:prstGeom prst="rect">
            <a:avLst/>
          </a:prstGeom>
        </p:spPr>
        <p:txBody>
          <a:bodyPr vert="horz" lIns="91075" tIns="45537" rIns="91075" bIns="4553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2706" y="6606380"/>
            <a:ext cx="4034231" cy="347353"/>
          </a:xfrm>
          <a:prstGeom prst="rect">
            <a:avLst/>
          </a:prstGeom>
        </p:spPr>
        <p:txBody>
          <a:bodyPr vert="horz" lIns="91075" tIns="45537" rIns="91075" bIns="45537" rtlCol="0" anchor="b"/>
          <a:lstStyle>
            <a:lvl1pPr algn="r">
              <a:defRPr sz="1200"/>
            </a:lvl1pPr>
          </a:lstStyle>
          <a:p>
            <a:fld id="{CF251DC0-487B-4A85-BD35-46BDC3AE8AC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719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/>
          <p:cNvSpPr>
            <a:spLocks noChangeArrowheads="1"/>
          </p:cNvSpPr>
          <p:nvPr/>
        </p:nvSpPr>
        <p:spPr bwMode="auto">
          <a:xfrm>
            <a:off x="3" y="1"/>
            <a:ext cx="9309100" cy="69548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075" tIns="45537" rIns="91075" bIns="45537" anchor="ctr"/>
          <a:lstStyle/>
          <a:p>
            <a:endParaRPr lang="de-DE" altLang="de-DE"/>
          </a:p>
        </p:txBody>
      </p:sp>
      <p:sp>
        <p:nvSpPr>
          <p:cNvPr id="5123" name="AutoShape 2"/>
          <p:cNvSpPr>
            <a:spLocks noChangeArrowheads="1"/>
          </p:cNvSpPr>
          <p:nvPr/>
        </p:nvSpPr>
        <p:spPr bwMode="auto">
          <a:xfrm>
            <a:off x="3" y="1"/>
            <a:ext cx="9309100" cy="69548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075" tIns="45537" rIns="91075" bIns="45537" anchor="ctr"/>
          <a:lstStyle/>
          <a:p>
            <a:endParaRPr lang="de-DE" altLang="de-DE"/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3" y="1"/>
            <a:ext cx="9309100" cy="69548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075" tIns="45537" rIns="91075" bIns="45537" anchor="ctr"/>
          <a:lstStyle/>
          <a:p>
            <a:endParaRPr lang="de-DE" alt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2" y="7"/>
            <a:ext cx="4027727" cy="34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5272711" y="7"/>
            <a:ext cx="4027724" cy="34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127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16238" y="522288"/>
            <a:ext cx="3471862" cy="26035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930483" y="3303744"/>
            <a:ext cx="7441639" cy="312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2" y="6606379"/>
            <a:ext cx="4027727" cy="34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5272711" y="6606379"/>
            <a:ext cx="4027724" cy="34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fld id="{24506B93-D1A9-4E93-AAC8-1CFB96A496E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9936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04545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59918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15289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70661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F4EC45-54A8-4027-90FF-7DBA683AB2AA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de-DE" altLang="de-DE">
              <a:latin typeface="Arial" charset="0"/>
            </a:endParaRPr>
          </a:p>
        </p:txBody>
      </p:sp>
      <p:sp>
        <p:nvSpPr>
          <p:cNvPr id="61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9413" y="522288"/>
            <a:ext cx="3470275" cy="26035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484" y="3303747"/>
            <a:ext cx="7448148" cy="312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75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04545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59918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15289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70661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2EAA9F-C2E6-49BF-B3BF-7486C1903992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de-DE" altLang="de-DE">
              <a:latin typeface="Arial" charset="0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9413" y="522288"/>
            <a:ext cx="3470275" cy="26035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484" y="3303747"/>
            <a:ext cx="7448148" cy="312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86476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04545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59918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15289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70661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2EAA9F-C2E6-49BF-B3BF-7486C1903992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de-DE" altLang="de-DE">
              <a:latin typeface="Arial" charset="0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9413" y="522288"/>
            <a:ext cx="3470275" cy="26035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484" y="3303747"/>
            <a:ext cx="7448148" cy="312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3758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04545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59918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15289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70661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2EAA9F-C2E6-49BF-B3BF-7486C1903992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de-DE" altLang="de-DE">
              <a:latin typeface="Arial" charset="0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9413" y="522288"/>
            <a:ext cx="3470275" cy="26035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484" y="3303747"/>
            <a:ext cx="7448148" cy="312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815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File: Strategie-Panel bei KIX – Intro RFehr 2023_11_21</a:t>
            </a:r>
            <a:endParaRPr lang="en-US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0323E-4807-4AD3-8DBE-D5038D193CC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1305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File: Strategie-Panel bei KIX – Intro RFehr 2023_11_21</a:t>
            </a:r>
            <a:endParaRPr lang="en-US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75064-F17E-4EAF-BDF9-0596452EE30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3029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2195736" y="6215063"/>
            <a:ext cx="4680520" cy="6413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– Intro RFehr 2023_11_21</a:t>
            </a:r>
            <a:endParaRPr lang="en-US" altLang="de-DE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E4E1E-9508-4016-B4FD-6C15E5080C8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99628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File: Strategie-Panel bei KIX – Intro RFehr 2023_11_21</a:t>
            </a:r>
            <a:endParaRPr lang="en-US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B48E8-E634-4164-83F1-1329D0B3359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9145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84837-3C53-A316-0058-CD182EEBC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E8CED0-B37C-9432-5D9C-4B49DA6B19A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5654C9-41F7-9688-279C-B19226D44C0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– Intro RFehr 2023_11_21</a:t>
            </a:r>
            <a:endParaRPr lang="en-US" alt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12059E-B3EA-C890-3688-D8E49D3E34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B56C6CD4-0B93-43EF-9066-771E465BC9C5}" type="slidenum">
              <a:rPr lang="en-US" altLang="de-DE" smtClean="0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466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File: Strategie-Panel bei KIX – Intro RFehr 2023_11_21</a:t>
            </a:r>
            <a:endParaRPr lang="en-US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7F5DF-CF26-46D6-B951-B289F8EF818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2429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69863"/>
            <a:ext cx="8224838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2451102" y="6215063"/>
            <a:ext cx="4713186" cy="6413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– Intro RFehr 2023_11_21</a:t>
            </a:r>
            <a:endParaRPr lang="en-US" alt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B5D2-AAC0-42C7-8808-7FEDB09B406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9644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169863"/>
            <a:ext cx="82248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1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Click to edit the outline text format</a:t>
            </a:r>
          </a:p>
          <a:p>
            <a:pPr lvl="1"/>
            <a:r>
              <a:rPr lang="en-GB" altLang="de-DE"/>
              <a:t>Second Outline Level</a:t>
            </a:r>
          </a:p>
          <a:p>
            <a:pPr lvl="2"/>
            <a:r>
              <a:rPr lang="en-GB" altLang="de-DE"/>
              <a:t>Third Outline Level</a:t>
            </a:r>
          </a:p>
          <a:p>
            <a:pPr lvl="3"/>
            <a:r>
              <a:rPr lang="en-GB" altLang="de-DE"/>
              <a:t>Fourth Outline Level</a:t>
            </a:r>
          </a:p>
          <a:p>
            <a:pPr lvl="4"/>
            <a:r>
              <a:rPr lang="en-GB" altLang="de-DE"/>
              <a:t>Fifth Outline Level</a:t>
            </a:r>
          </a:p>
          <a:p>
            <a:pPr lvl="4"/>
            <a:r>
              <a:rPr lang="en-GB" altLang="de-DE"/>
              <a:t>Sixth Outline Level</a:t>
            </a:r>
          </a:p>
          <a:p>
            <a:pPr lvl="4"/>
            <a:r>
              <a:rPr lang="en-GB" altLang="de-DE"/>
              <a:t>Seventh Outline Level</a:t>
            </a:r>
          </a:p>
          <a:p>
            <a:pPr lvl="4"/>
            <a:r>
              <a:rPr lang="en-GB" altLang="de-DE"/>
              <a:t>Eighth Outline Level</a:t>
            </a:r>
          </a:p>
          <a:p>
            <a:pPr lvl="4"/>
            <a:r>
              <a:rPr lang="en-GB" altLang="de-DE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1701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2451102" y="6215063"/>
            <a:ext cx="4206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12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– Intro RFehr 2023_11_21</a:t>
            </a:r>
            <a:endParaRPr lang="en-US" alt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559675" y="6245225"/>
            <a:ext cx="1122363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B56C6CD4-0B93-43EF-9066-771E465BC9C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3" r:id="rId6"/>
    <p:sldLayoutId id="2147483654" r:id="rId7"/>
  </p:sldLayoutIdLst>
  <p:hf hdr="0" dt="0"/>
  <p:txStyles>
    <p:titleStyle>
      <a:lvl1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2pPr>
      <a:lvl3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3pPr>
      <a:lvl4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4pPr>
      <a:lvl5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5pPr>
      <a:lvl6pPr marL="2514537" indent="-228594" algn="l" defTabSz="449251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6pPr>
      <a:lvl7pPr marL="2971726" indent="-228594" algn="l" defTabSz="449251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7pPr>
      <a:lvl8pPr marL="3428914" indent="-228594" algn="l" defTabSz="449251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8pPr>
      <a:lvl9pPr marL="3886103" indent="-228594" algn="l" defTabSz="449251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9pPr>
    </p:titleStyle>
    <p:bodyStyle>
      <a:lvl1pPr marL="342891" indent="-342891" algn="l" defTabSz="449251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32" indent="-285744" algn="l" defTabSz="449251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2971" indent="-228594" algn="l" defTabSz="449251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160" indent="-228594" algn="l" defTabSz="44925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349" indent="-228594" algn="l" defTabSz="44925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537" indent="-228594" algn="l" defTabSz="449251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726" indent="-228594" algn="l" defTabSz="449251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8914" indent="-228594" algn="l" defTabSz="449251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103" indent="-228594" algn="l" defTabSz="449251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ainer.fehr@uni-bielefeld.d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rfehr.eu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576/nsg-106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537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726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8914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103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4AA03B-3431-4069-9C12-8E7E4E64F114}" type="slidenum">
              <a:rPr lang="en-US" altLang="de-DE" sz="1800"/>
              <a:pPr eaLnBrk="1" hangingPunct="1">
                <a:spcBef>
                  <a:spcPct val="0"/>
                </a:spcBef>
              </a:pPr>
              <a:t>1</a:t>
            </a:fld>
            <a:endParaRPr lang="en-US" altLang="de-DE" sz="1800" dirty="0"/>
          </a:p>
        </p:txBody>
      </p:sp>
      <p:sp>
        <p:nvSpPr>
          <p:cNvPr id="2052" name="Rectangle 1"/>
          <p:cNvSpPr>
            <a:spLocks noGrp="1" noChangeArrowheads="1"/>
          </p:cNvSpPr>
          <p:nvPr>
            <p:ph type="title"/>
          </p:nvPr>
        </p:nvSpPr>
        <p:spPr>
          <a:xfrm>
            <a:off x="697972" y="1709432"/>
            <a:ext cx="7920881" cy="197580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de-DE" sz="3600" b="1" dirty="0">
                <a:solidFill>
                  <a:srgbClr val="0070C0"/>
                </a:solidFill>
              </a:rPr>
              <a:t>Panel: </a:t>
            </a:r>
            <a:r>
              <a:rPr lang="de-DE" sz="3600" b="1">
                <a:solidFill>
                  <a:srgbClr val="0070C0"/>
                </a:solidFill>
              </a:rPr>
              <a:t>Strategien für </a:t>
            </a:r>
            <a:r>
              <a:rPr lang="de-DE" sz="3600" b="1" dirty="0">
                <a:solidFill>
                  <a:srgbClr val="0070C0"/>
                </a:solidFill>
              </a:rPr>
              <a:t>Nachhaltige </a:t>
            </a:r>
            <a:r>
              <a:rPr lang="de-DE" sz="3600" b="1" dirty="0" err="1">
                <a:solidFill>
                  <a:srgbClr val="0070C0"/>
                </a:solidFill>
              </a:rPr>
              <a:t>StadtGesundheit</a:t>
            </a:r>
            <a:r>
              <a:rPr lang="de-DE" sz="3600" b="1" dirty="0">
                <a:solidFill>
                  <a:srgbClr val="0070C0"/>
                </a:solidFill>
              </a:rPr>
              <a:t> – Folgerungen aus einem Publikations-Ensemble</a:t>
            </a:r>
            <a:endParaRPr lang="en-GB" sz="3600" b="1" i="1" dirty="0">
              <a:solidFill>
                <a:srgbClr val="0070C0"/>
              </a:solidFill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25147" y="4023030"/>
            <a:ext cx="8278811" cy="1638218"/>
          </a:xfrm>
        </p:spPr>
        <p:txBody>
          <a:bodyPr/>
          <a:lstStyle/>
          <a:p>
            <a:pPr algn="ctr"/>
            <a:r>
              <a:rPr lang="de-DE" sz="2000" dirty="0">
                <a:solidFill>
                  <a:srgbClr val="4F81BD"/>
                </a:solidFill>
              </a:rPr>
              <a:t>Rainer Fehr, Medizinische Fakultät OWL, U Bielefeld, </a:t>
            </a:r>
            <a:r>
              <a:rPr lang="de-DE" sz="2000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rainer.fehr@uni-bielefeld.de</a:t>
            </a:r>
            <a:r>
              <a:rPr lang="de-DE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de-DE" sz="2000" dirty="0">
                <a:solidFill>
                  <a:srgbClr val="7030A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www.rfehr.eu</a:t>
            </a:r>
            <a:endParaRPr lang="de-DE" sz="2000" dirty="0">
              <a:solidFill>
                <a:srgbClr val="7030A0"/>
              </a:solidFill>
            </a:endParaRPr>
          </a:p>
          <a:p>
            <a:pPr algn="ctr"/>
            <a:r>
              <a:rPr lang="de-DE" sz="2000" dirty="0">
                <a:solidFill>
                  <a:srgbClr val="7030A0"/>
                </a:solidFill>
              </a:rPr>
              <a:t>mit den </a:t>
            </a:r>
            <a:r>
              <a:rPr lang="de-DE" sz="2000" dirty="0" err="1">
                <a:solidFill>
                  <a:srgbClr val="7030A0"/>
                </a:solidFill>
              </a:rPr>
              <a:t>Autor:innen</a:t>
            </a:r>
            <a:r>
              <a:rPr lang="de-DE" sz="2000" dirty="0">
                <a:solidFill>
                  <a:srgbClr val="7030A0"/>
                </a:solidFill>
              </a:rPr>
              <a:t> der Ensemble-Publikation: G. Bolte, S. Kahlmeier, T. </a:t>
            </a:r>
            <a:r>
              <a:rPr lang="de-DE" sz="2000" dirty="0" err="1">
                <a:solidFill>
                  <a:srgbClr val="7030A0"/>
                </a:solidFill>
              </a:rPr>
              <a:t>Kistemann</a:t>
            </a:r>
            <a:r>
              <a:rPr lang="de-DE" sz="2000" dirty="0">
                <a:solidFill>
                  <a:srgbClr val="7030A0"/>
                </a:solidFill>
              </a:rPr>
              <a:t>, H. </a:t>
            </a:r>
            <a:r>
              <a:rPr lang="de-DE" sz="2000" dirty="0" err="1">
                <a:solidFill>
                  <a:srgbClr val="7030A0"/>
                </a:solidFill>
              </a:rPr>
              <a:t>Köckler</a:t>
            </a:r>
            <a:r>
              <a:rPr lang="de-DE" sz="2000" dirty="0">
                <a:solidFill>
                  <a:srgbClr val="7030A0"/>
                </a:solidFill>
              </a:rPr>
              <a:t>, S. Zerbe</a:t>
            </a:r>
          </a:p>
          <a:p>
            <a:pPr algn="ctr"/>
            <a:endParaRPr lang="de-DE" sz="2000" dirty="0">
              <a:solidFill>
                <a:srgbClr val="4F81BD"/>
              </a:solidFill>
            </a:endParaRPr>
          </a:p>
          <a:p>
            <a:pPr algn="ctr"/>
            <a:endParaRPr lang="de-DE" sz="1600" dirty="0">
              <a:solidFill>
                <a:srgbClr val="4F81BD"/>
              </a:solidFill>
            </a:endParaRPr>
          </a:p>
          <a:p>
            <a:pPr algn="ctr"/>
            <a:endParaRPr lang="en-NL" sz="1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/>
            <a:endParaRPr lang="de-DE" altLang="de-DE" sz="2000" dirty="0">
              <a:solidFill>
                <a:srgbClr val="0070C0"/>
              </a:solidFill>
            </a:endParaRPr>
          </a:p>
        </p:txBody>
      </p:sp>
      <p:sp>
        <p:nvSpPr>
          <p:cNvPr id="3078" name="Text Box 3"/>
          <p:cNvSpPr txBox="1">
            <a:spLocks noChangeArrowheads="1"/>
          </p:cNvSpPr>
          <p:nvPr/>
        </p:nvSpPr>
        <p:spPr bwMode="auto">
          <a:xfrm>
            <a:off x="466216" y="300741"/>
            <a:ext cx="8207375" cy="101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/>
            <a:r>
              <a:rPr lang="de-DE" sz="2000" dirty="0">
                <a:solidFill>
                  <a:schemeClr val="tx1"/>
                </a:solidFill>
              </a:rPr>
              <a:t>Zur IX. Konferenz „Stadt der Zukunft – Gesunde, nachhaltige Metropolen“, 21.-22.11.2023, </a:t>
            </a:r>
            <a:r>
              <a:rPr lang="de-DE" sz="2000" dirty="0" err="1">
                <a:solidFill>
                  <a:schemeClr val="tx1"/>
                </a:solidFill>
              </a:rPr>
              <a:t>GeoHealth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Centre</a:t>
            </a:r>
            <a:r>
              <a:rPr lang="de-DE" sz="2000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de-DE" sz="2000" dirty="0">
                <a:solidFill>
                  <a:schemeClr val="tx1"/>
                </a:solidFill>
              </a:rPr>
              <a:t>Institut für Hygiene &amp; Public Health, </a:t>
            </a:r>
            <a:r>
              <a:rPr lang="de-DE" sz="2000" dirty="0" err="1">
                <a:solidFill>
                  <a:schemeClr val="tx1"/>
                </a:solidFill>
              </a:rPr>
              <a:t>U‘klinikum</a:t>
            </a:r>
            <a:r>
              <a:rPr lang="de-DE" sz="2000" dirty="0">
                <a:solidFill>
                  <a:schemeClr val="tx1"/>
                </a:solidFill>
              </a:rPr>
              <a:t> Bonn 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55C9ACC-2476-6040-023B-7852977B2EA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>
                <a:solidFill>
                  <a:schemeClr val="tx1"/>
                </a:solidFill>
              </a:rPr>
              <a:t>File: Strategie-Panel bei KIX – Intro </a:t>
            </a:r>
            <a:r>
              <a:rPr lang="de-DE" altLang="de-DE" dirty="0" err="1">
                <a:solidFill>
                  <a:schemeClr val="tx1"/>
                </a:solidFill>
              </a:rPr>
              <a:t>RFehr</a:t>
            </a:r>
            <a:r>
              <a:rPr lang="de-DE" altLang="de-DE" dirty="0">
                <a:solidFill>
                  <a:schemeClr val="tx1"/>
                </a:solidFill>
              </a:rPr>
              <a:t> 2023_11_21</a:t>
            </a:r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35978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95536" y="836712"/>
            <a:ext cx="8568952" cy="583264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de-DE" sz="2400" b="1" dirty="0">
                <a:solidFill>
                  <a:schemeClr val="tx1"/>
                </a:solidFill>
              </a:rPr>
              <a:t>Idee:</a:t>
            </a:r>
            <a:endParaRPr lang="de-DE" sz="24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4 Kernthemen: (i) </a:t>
            </a:r>
            <a:r>
              <a:rPr lang="de-DE" sz="2400" dirty="0"/>
              <a:t>Stadt-epidemiologie; (ii) Stadtgrün/-blau; (iii) Mobilität; (iv) Stadtplanung und urbane Initiativen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/>
              <a:t>Wissensstand resümieren -&gt; Empfehlungen zu </a:t>
            </a:r>
            <a:r>
              <a:rPr lang="de-DE" sz="2400" dirty="0" err="1"/>
              <a:t>For-schungsbedarf</a:t>
            </a:r>
            <a:r>
              <a:rPr lang="de-DE" sz="2400" dirty="0"/>
              <a:t>, Entscheidungsprozessen, Ausbildung</a:t>
            </a:r>
            <a:endParaRPr lang="de-DE" sz="2400" dirty="0">
              <a:solidFill>
                <a:schemeClr val="tx1"/>
              </a:solidFill>
            </a:endParaRPr>
          </a:p>
          <a:p>
            <a:pPr marL="0" indent="0"/>
            <a:r>
              <a:rPr lang="de-DE" sz="2400" b="1" dirty="0">
                <a:solidFill>
                  <a:schemeClr val="tx1"/>
                </a:solidFill>
              </a:rPr>
              <a:t>Initiale Schritte</a:t>
            </a:r>
            <a:r>
              <a:rPr lang="de-DE" sz="2400" dirty="0">
                <a:solidFill>
                  <a:schemeClr val="tx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Projektteam </a:t>
            </a:r>
            <a:r>
              <a:rPr lang="de-DE" sz="2400" dirty="0" err="1">
                <a:solidFill>
                  <a:schemeClr val="tx1"/>
                </a:solidFill>
              </a:rPr>
              <a:t>StadtGesundheit</a:t>
            </a:r>
            <a:r>
              <a:rPr lang="de-DE" sz="2400" dirty="0">
                <a:solidFill>
                  <a:schemeClr val="tx1"/>
                </a:solidFill>
              </a:rPr>
              <a:t> (U Biel.): Recherchen und Auswahl von Fachliteratur (D &amp; 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Im Umfeld der Online-Veranstaltung „Nachhaltige </a:t>
            </a:r>
            <a:r>
              <a:rPr lang="de-DE" sz="2400" dirty="0" err="1">
                <a:solidFill>
                  <a:schemeClr val="tx1"/>
                </a:solidFill>
              </a:rPr>
              <a:t>StadtGe-sundheit</a:t>
            </a:r>
            <a:r>
              <a:rPr lang="de-DE" sz="2400" dirty="0">
                <a:solidFill>
                  <a:schemeClr val="tx1"/>
                </a:solidFill>
              </a:rPr>
              <a:t>“, Okt. 2020: Ergänzung &amp; </a:t>
            </a:r>
            <a:r>
              <a:rPr lang="de-DE" sz="2400" dirty="0" err="1">
                <a:solidFill>
                  <a:schemeClr val="tx1"/>
                </a:solidFill>
              </a:rPr>
              <a:t>Annotierung</a:t>
            </a:r>
            <a:r>
              <a:rPr lang="de-DE" sz="2400" dirty="0">
                <a:solidFill>
                  <a:schemeClr val="tx1"/>
                </a:solidFill>
              </a:rPr>
              <a:t> der </a:t>
            </a:r>
            <a:r>
              <a:rPr lang="de-DE" sz="2400" dirty="0" err="1">
                <a:solidFill>
                  <a:schemeClr val="tx1"/>
                </a:solidFill>
              </a:rPr>
              <a:t>Lit</a:t>
            </a:r>
            <a:r>
              <a:rPr lang="de-DE" sz="2400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de-DE" sz="2400" dirty="0">
              <a:solidFill>
                <a:schemeClr val="tx1"/>
              </a:solidFill>
            </a:endParaRPr>
          </a:p>
          <a:p>
            <a:pPr marL="0" indent="0"/>
            <a:r>
              <a:rPr lang="de-DE" sz="2400" dirty="0">
                <a:solidFill>
                  <a:schemeClr val="tx1"/>
                </a:solidFill>
              </a:rPr>
              <a:t> </a:t>
            </a: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23FAADC-AF28-D111-85E9-62322038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90037"/>
            <a:ext cx="8441358" cy="746676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Ensemble-Idee und </a:t>
            </a:r>
            <a:r>
              <a:rPr lang="en-US" sz="3200" b="1" dirty="0" err="1">
                <a:solidFill>
                  <a:srgbClr val="0070C0"/>
                </a:solidFill>
              </a:rPr>
              <a:t>initiale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Schritte</a:t>
            </a:r>
            <a:r>
              <a:rPr lang="en-US" sz="3200" b="1" dirty="0">
                <a:solidFill>
                  <a:srgbClr val="0070C0"/>
                </a:solidFill>
              </a:rPr>
              <a:t> 2020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013A7D-B26C-B72C-1344-415811A7D2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– Intro RFehr 2023_11_21</a:t>
            </a:r>
            <a:endParaRPr lang="en-US" altLang="de-DE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F3B3E47-7329-354B-B3E7-806926A2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9675" y="6245225"/>
            <a:ext cx="1122363" cy="471488"/>
          </a:xfrm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537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726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8914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103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4AA03B-3431-4069-9C12-8E7E4E64F114}" type="slidenum">
              <a:rPr lang="en-US" altLang="de-DE" sz="1800"/>
              <a:pPr eaLnBrk="1" hangingPunct="1">
                <a:spcBef>
                  <a:spcPct val="0"/>
                </a:spcBef>
              </a:pPr>
              <a:t>2</a:t>
            </a:fld>
            <a:endParaRPr lang="en-US" altLang="de-DE" sz="1800" dirty="0"/>
          </a:p>
        </p:txBody>
      </p:sp>
    </p:spTree>
    <p:extLst>
      <p:ext uri="{BB962C8B-B14F-4D97-AF65-F5344CB8AC3E}">
        <p14:creationId xmlns:p14="http://schemas.microsoft.com/office/powerpoint/2010/main" val="30031805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95536" y="1124744"/>
            <a:ext cx="8568952" cy="49266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7. Konferenz 2021/</a:t>
            </a:r>
            <a:r>
              <a:rPr lang="de-DE" sz="2400" dirty="0" err="1">
                <a:solidFill>
                  <a:schemeClr val="tx1"/>
                </a:solidFill>
              </a:rPr>
              <a:t>digit</a:t>
            </a:r>
            <a:r>
              <a:rPr lang="de-DE" sz="2400" dirty="0">
                <a:solidFill>
                  <a:schemeClr val="tx1"/>
                </a:solidFill>
              </a:rPr>
              <a:t>, U Bielefeld &amp; HCU Hamburg, war nach den 4 Themen strukturiert, </a:t>
            </a:r>
            <a:r>
              <a:rPr lang="de-DE" sz="1800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https://doi.org/10.11576/nsg-1063</a:t>
            </a:r>
            <a:endParaRPr lang="de-DE" sz="1800" dirty="0">
              <a:solidFill>
                <a:srgbClr val="7030A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Plenar-, Workshop-, Posterbeiträge -&gt; Vervollständigung &amp; Aktualisierung der vorläufigen Fassungen der 4 Papiere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2022: Verbindung mit Darstellungen (i) des Forschungspro-gramms und (ii) Grundlinien Nachhaltige </a:t>
            </a:r>
            <a:r>
              <a:rPr lang="de-DE" sz="2400" dirty="0" err="1">
                <a:solidFill>
                  <a:schemeClr val="tx1"/>
                </a:solidFill>
              </a:rPr>
              <a:t>StadtGesundheit</a:t>
            </a:r>
            <a:endParaRPr lang="de-DE" sz="24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Entscheidung für Supplement-Band von „Das Gesundheits-wesen“, peer-</a:t>
            </a:r>
            <a:r>
              <a:rPr lang="de-DE" sz="2400" dirty="0" err="1">
                <a:solidFill>
                  <a:schemeClr val="tx1"/>
                </a:solidFill>
              </a:rPr>
              <a:t>reviewed</a:t>
            </a:r>
            <a:r>
              <a:rPr lang="de-DE" sz="2400" dirty="0">
                <a:solidFill>
                  <a:schemeClr val="tx1"/>
                </a:solidFill>
              </a:rPr>
              <a:t>, </a:t>
            </a:r>
            <a:r>
              <a:rPr lang="de-DE" sz="2400" dirty="0" err="1">
                <a:solidFill>
                  <a:schemeClr val="tx1"/>
                </a:solidFill>
              </a:rPr>
              <a:t>print</a:t>
            </a:r>
            <a:r>
              <a:rPr lang="de-DE" sz="2400" dirty="0">
                <a:solidFill>
                  <a:schemeClr val="tx1"/>
                </a:solidFill>
              </a:rPr>
              <a:t> &amp; digital, Open Access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Ergebnis: kooperativ von 11 </a:t>
            </a:r>
            <a:r>
              <a:rPr lang="de-DE" sz="2400" dirty="0" err="1">
                <a:solidFill>
                  <a:schemeClr val="tx1"/>
                </a:solidFill>
              </a:rPr>
              <a:t>Autor:innen</a:t>
            </a:r>
            <a:r>
              <a:rPr lang="de-DE" sz="2400" dirty="0">
                <a:solidFill>
                  <a:schemeClr val="tx1"/>
                </a:solidFill>
              </a:rPr>
              <a:t> erstelltes Publika-</a:t>
            </a:r>
            <a:r>
              <a:rPr lang="de-DE" sz="2400" dirty="0" err="1">
                <a:solidFill>
                  <a:schemeClr val="tx1"/>
                </a:solidFill>
              </a:rPr>
              <a:t>tions</a:t>
            </a:r>
            <a:r>
              <a:rPr lang="de-DE" sz="2400" dirty="0">
                <a:solidFill>
                  <a:schemeClr val="tx1"/>
                </a:solidFill>
              </a:rPr>
              <a:t>-Ensemble mit 6 Beiträgen + Editorial, Nov. 2023.</a:t>
            </a:r>
          </a:p>
          <a:p>
            <a:pPr>
              <a:buFont typeface="Arial" panose="020B0604020202020204" pitchFamily="34" charset="0"/>
              <a:buChar char="•"/>
            </a:pPr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23FAADC-AF28-D111-85E9-62322038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90036"/>
            <a:ext cx="8441358" cy="954881"/>
          </a:xfrm>
        </p:spPr>
        <p:txBody>
          <a:bodyPr/>
          <a:lstStyle/>
          <a:p>
            <a:pPr algn="ctr"/>
            <a:r>
              <a:rPr lang="de-DE" sz="3200" b="1" dirty="0">
                <a:solidFill>
                  <a:srgbClr val="0070C0"/>
                </a:solidFill>
              </a:rPr>
              <a:t>Ensemble-Realisierung 2021-2023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013A7D-B26C-B72C-1344-415811A7D2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– Intro RFehr 2023_11_21</a:t>
            </a:r>
            <a:endParaRPr lang="en-US" altLang="de-DE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F3B3E47-7329-354B-B3E7-806926A2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9675" y="6245225"/>
            <a:ext cx="1122363" cy="471488"/>
          </a:xfrm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537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726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8914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103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4AA03B-3431-4069-9C12-8E7E4E64F114}" type="slidenum">
              <a:rPr lang="en-US" altLang="de-DE" sz="1800"/>
              <a:pPr eaLnBrk="1" hangingPunct="1">
                <a:spcBef>
                  <a:spcPct val="0"/>
                </a:spcBef>
              </a:pPr>
              <a:t>3</a:t>
            </a:fld>
            <a:endParaRPr lang="en-US" altLang="de-DE" sz="1800" dirty="0"/>
          </a:p>
        </p:txBody>
      </p:sp>
    </p:spTree>
    <p:extLst>
      <p:ext uri="{BB962C8B-B14F-4D97-AF65-F5344CB8AC3E}">
        <p14:creationId xmlns:p14="http://schemas.microsoft.com/office/powerpoint/2010/main" val="1240877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95536" y="836711"/>
            <a:ext cx="8568952" cy="58800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de-DE" sz="2400" b="1" dirty="0">
                <a:solidFill>
                  <a:schemeClr val="tx1"/>
                </a:solidFill>
              </a:rPr>
              <a:t>Ziele</a:t>
            </a:r>
            <a:r>
              <a:rPr lang="de-DE" sz="2400" dirty="0">
                <a:solidFill>
                  <a:schemeClr val="tx1"/>
                </a:solidFill>
              </a:rPr>
              <a:t>: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</a:rPr>
              <a:t>Einladung zu Reaktionen auf das </a:t>
            </a:r>
            <a:r>
              <a:rPr lang="de-DE" sz="2400" dirty="0"/>
              <a:t>Publikations-Ensemble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Auf Basis der formulierten Empfehlungen: Einstieg in weitere Strategie-Entwicklung</a:t>
            </a:r>
          </a:p>
          <a:p>
            <a:pPr marL="0" indent="0"/>
            <a:r>
              <a:rPr lang="de-DE" sz="2400" b="1" dirty="0">
                <a:solidFill>
                  <a:schemeClr val="tx1"/>
                </a:solidFill>
              </a:rPr>
              <a:t>Kurzbeiträge</a:t>
            </a:r>
            <a:r>
              <a:rPr lang="de-DE" sz="2400" dirty="0">
                <a:solidFill>
                  <a:schemeClr val="tx1"/>
                </a:solidFill>
              </a:rPr>
              <a:t>:</a:t>
            </a:r>
          </a:p>
          <a:p>
            <a:r>
              <a:rPr lang="de-DE" sz="2400" dirty="0"/>
              <a:t>1. Forschungsprogramm (</a:t>
            </a:r>
            <a:r>
              <a:rPr lang="de-DE" sz="2400" i="1" dirty="0"/>
              <a:t>S. Zerbe</a:t>
            </a:r>
            <a:r>
              <a:rPr lang="de-DE" sz="2400" dirty="0"/>
              <a:t>)</a:t>
            </a:r>
          </a:p>
          <a:p>
            <a:r>
              <a:rPr lang="de-DE" sz="2400" dirty="0"/>
              <a:t>2. Für Nachhaltige </a:t>
            </a:r>
            <a:r>
              <a:rPr lang="de-DE" sz="2400" dirty="0" err="1"/>
              <a:t>StadtGesundheit</a:t>
            </a:r>
            <a:r>
              <a:rPr lang="de-DE" sz="2400" dirty="0"/>
              <a:t>: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Strategien zur Stadtepidemiologie (</a:t>
            </a:r>
            <a:r>
              <a:rPr lang="de-DE" sz="2400" i="1" dirty="0"/>
              <a:t>G. Bolte</a:t>
            </a:r>
            <a:r>
              <a:rPr lang="de-DE" sz="2400" dirty="0"/>
              <a:t>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Strategien für Stadtgrün/-blau &amp; G (</a:t>
            </a:r>
            <a:r>
              <a:rPr lang="de-DE" sz="2400" i="1" dirty="0"/>
              <a:t>T. </a:t>
            </a:r>
            <a:r>
              <a:rPr lang="de-DE" sz="2400" i="1" dirty="0" err="1"/>
              <a:t>Kistemann</a:t>
            </a:r>
            <a:r>
              <a:rPr lang="de-DE" sz="2400" i="1" dirty="0"/>
              <a:t>, S. Zerbe</a:t>
            </a:r>
            <a:r>
              <a:rPr lang="de-DE" sz="2400" dirty="0"/>
              <a:t>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Strategien für Mobilität und G (</a:t>
            </a:r>
            <a:r>
              <a:rPr lang="de-DE" sz="2400" i="1" dirty="0"/>
              <a:t>S. Kahlmeier</a:t>
            </a:r>
            <a:r>
              <a:rPr lang="de-DE" sz="2400" dirty="0"/>
              <a:t>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Strategien für Stadtplanung und G (</a:t>
            </a:r>
            <a:r>
              <a:rPr lang="de-DE" sz="2400" i="1" dirty="0"/>
              <a:t>H. </a:t>
            </a:r>
            <a:r>
              <a:rPr lang="de-DE" sz="2400" i="1" dirty="0" err="1"/>
              <a:t>Köckler</a:t>
            </a:r>
            <a:r>
              <a:rPr lang="de-DE" sz="2400" dirty="0"/>
              <a:t>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Quintessenz für Wiss., Praxis, Ausbildung ... (</a:t>
            </a:r>
            <a:r>
              <a:rPr lang="de-DE" sz="2400" i="1" dirty="0"/>
              <a:t>R. Fehr</a:t>
            </a:r>
            <a:r>
              <a:rPr lang="de-DE" sz="2400" dirty="0"/>
              <a:t>)</a:t>
            </a:r>
          </a:p>
          <a:p>
            <a:r>
              <a:rPr lang="de-DE" sz="2400" dirty="0"/>
              <a:t>3. Diskussion: Perspektiven.</a:t>
            </a:r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23FAADC-AF28-D111-85E9-62322038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90036"/>
            <a:ext cx="8441358" cy="746675"/>
          </a:xfrm>
        </p:spPr>
        <p:txBody>
          <a:bodyPr/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</a:rPr>
              <a:t>Heutiges</a:t>
            </a:r>
            <a:r>
              <a:rPr lang="en-US" sz="3200" b="1" dirty="0">
                <a:solidFill>
                  <a:srgbClr val="0070C0"/>
                </a:solidFill>
              </a:rPr>
              <a:t> Panel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013A7D-B26C-B72C-1344-415811A7D2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– Intro RFehr 2023_11_21</a:t>
            </a:r>
            <a:endParaRPr lang="en-US" altLang="de-DE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F3B3E47-7329-354B-B3E7-806926A2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9675" y="6245225"/>
            <a:ext cx="1122363" cy="471488"/>
          </a:xfrm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537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726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8914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103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4AA03B-3431-4069-9C12-8E7E4E64F114}" type="slidenum">
              <a:rPr lang="en-US" altLang="de-DE" sz="1800"/>
              <a:pPr eaLnBrk="1" hangingPunct="1">
                <a:spcBef>
                  <a:spcPct val="0"/>
                </a:spcBef>
              </a:pPr>
              <a:t>4</a:t>
            </a:fld>
            <a:endParaRPr lang="en-US" altLang="de-DE" sz="1800" dirty="0"/>
          </a:p>
        </p:txBody>
      </p:sp>
    </p:spTree>
    <p:extLst>
      <p:ext uri="{BB962C8B-B14F-4D97-AF65-F5344CB8AC3E}">
        <p14:creationId xmlns:p14="http://schemas.microsoft.com/office/powerpoint/2010/main" val="2485210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Bildschirmpräsentation (4:3)</PresentationFormat>
  <Paragraphs>49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Arial</vt:lpstr>
      <vt:lpstr>Times New Roman</vt:lpstr>
      <vt:lpstr>Office Theme</vt:lpstr>
      <vt:lpstr>Panel: Strategien für Nachhaltige StadtGesundheit – Folgerungen aus einem Publikations-Ensemble</vt:lpstr>
      <vt:lpstr>Ensemble-Idee und initiale Schritte 2020</vt:lpstr>
      <vt:lpstr>Ensemble-Realisierung 2021-2023</vt:lpstr>
      <vt:lpstr>Heutiges Panel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</dc:title>
  <dc:creator>rfehr</dc:creator>
  <cp:lastModifiedBy>rainer fehr</cp:lastModifiedBy>
  <cp:revision>1941</cp:revision>
  <cp:lastPrinted>2023-11-19T20:44:27Z</cp:lastPrinted>
  <dcterms:created xsi:type="dcterms:W3CDTF">2011-10-16T20:23:47Z</dcterms:created>
  <dcterms:modified xsi:type="dcterms:W3CDTF">2023-11-19T20:45:49Z</dcterms:modified>
</cp:coreProperties>
</file>